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254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254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3"/>
  </p:normalViewPr>
  <p:slideViewPr>
    <p:cSldViewPr snapToGrid="0">
      <p:cViewPr varScale="1">
        <p:scale>
          <a:sx n="75" d="100"/>
          <a:sy n="75" d="100"/>
        </p:scale>
        <p:origin x="16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5" name="Shape 18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8657488"/>
            <a:ext cx="11607801" cy="461060"/>
          </a:xfrm>
          <a:prstGeom prst="rect">
            <a:avLst/>
          </a:prstGeom>
        </p:spPr>
        <p:txBody>
          <a:bodyPr anchor="b"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1854200"/>
            <a:ext cx="11609057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105400"/>
            <a:ext cx="11607800" cy="145639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10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11607800" cy="10160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10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09700"/>
            <a:ext cx="11607801" cy="671802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Agenda Subtitle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1300"/>
              </a:spcBef>
              <a:buSzTx/>
              <a:buNone/>
              <a:defRPr sz="3800" spc="-38"/>
            </a:lvl1pPr>
            <a:lvl2pPr marL="0" indent="457200">
              <a:spcBef>
                <a:spcPts val="1300"/>
              </a:spcBef>
              <a:buSzTx/>
              <a:buNone/>
              <a:defRPr sz="3800" spc="-38"/>
            </a:lvl2pPr>
            <a:lvl3pPr marL="0" indent="914400">
              <a:spcBef>
                <a:spcPts val="1300"/>
              </a:spcBef>
              <a:buSzTx/>
              <a:buNone/>
              <a:defRPr sz="3800" spc="-38"/>
            </a:lvl3pPr>
            <a:lvl4pPr marL="0" indent="1371600">
              <a:spcBef>
                <a:spcPts val="1300"/>
              </a:spcBef>
              <a:buSzTx/>
              <a:buNone/>
              <a:defRPr sz="3800" spc="-38"/>
            </a:lvl4pPr>
            <a:lvl5pPr marL="0" indent="1828800">
              <a:spcBef>
                <a:spcPts val="1300"/>
              </a:spcBef>
              <a:buSzTx/>
              <a:buNone/>
              <a:defRPr sz="3800" spc="-38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568700"/>
            <a:ext cx="11607800" cy="26177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6209979"/>
            <a:ext cx="11607800" cy="67180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Fact information</a:t>
            </a:r>
          </a:p>
        </p:txBody>
      </p:sp>
      <p:sp>
        <p:nvSpPr>
          <p:cNvPr id="127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98500" y="999066"/>
            <a:ext cx="11607800" cy="521091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736600" y="3721100"/>
            <a:ext cx="11531600" cy="2324100"/>
          </a:xfrm>
          <a:prstGeom prst="rect">
            <a:avLst/>
          </a:prstGeom>
        </p:spPr>
        <p:txBody>
          <a:bodyPr anchor="ctr"/>
          <a:lstStyle>
            <a:lvl1pPr marL="457200" indent="-342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457200" indent="1143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457200" indent="5715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457200" indent="10287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457200" indent="1485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6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6426200"/>
            <a:ext cx="11049000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Attribution</a:t>
            </a:r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wl of pappardelle pasta with parsley butter, roasted hazelnuts, and shaved parmesan cheese"/>
          <p:cNvSpPr>
            <a:spLocks noGrp="1"/>
          </p:cNvSpPr>
          <p:nvPr>
            <p:ph type="pic" idx="21"/>
          </p:nvPr>
        </p:nvSpPr>
        <p:spPr>
          <a:xfrm>
            <a:off x="-2082800" y="687558"/>
            <a:ext cx="11165190" cy="837389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Bowl of salad with fried rice, boiled eggs, and chopsticks"/>
          <p:cNvSpPr>
            <a:spLocks noGrp="1"/>
          </p:cNvSpPr>
          <p:nvPr>
            <p:ph type="pic" sz="half" idx="22"/>
          </p:nvPr>
        </p:nvSpPr>
        <p:spPr>
          <a:xfrm>
            <a:off x="6597650" y="292100"/>
            <a:ext cx="5740400" cy="45923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Bowl with salmon cakes, salad, and hummus"/>
          <p:cNvSpPr>
            <a:spLocks noGrp="1"/>
          </p:cNvSpPr>
          <p:nvPr>
            <p:ph type="pic" idx="23"/>
          </p:nvPr>
        </p:nvSpPr>
        <p:spPr>
          <a:xfrm>
            <a:off x="4984750" y="2749413"/>
            <a:ext cx="7937500" cy="92382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wl of salad with fried rice, boiled eggs, and chopsticks"/>
          <p:cNvSpPr>
            <a:spLocks noGrp="1"/>
          </p:cNvSpPr>
          <p:nvPr>
            <p:ph type="pic" idx="21"/>
          </p:nvPr>
        </p:nvSpPr>
        <p:spPr>
          <a:xfrm>
            <a:off x="-1016000" y="-1054100"/>
            <a:ext cx="14427200" cy="115417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661951" y="9465733"/>
            <a:ext cx="340259" cy="324306"/>
          </a:xfrm>
          <a:prstGeom prst="rect">
            <a:avLst/>
          </a:prstGeom>
        </p:spPr>
        <p:txBody>
          <a:bodyPr anchor="t"/>
          <a:lstStyle>
            <a:lvl1pPr>
              <a:defRPr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170" name="Group" descr="Grou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371" y="8816754"/>
            <a:ext cx="1890058" cy="8186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221531" y="9201150"/>
            <a:ext cx="368504" cy="381000"/>
          </a:xfrm>
          <a:prstGeom prst="rect">
            <a:avLst/>
          </a:prstGeom>
        </p:spPr>
        <p:txBody>
          <a:bodyPr anchor="t"/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178" name="Group" descr="Grou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371" y="8816754"/>
            <a:ext cx="1890058" cy="8186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>
            <a:spLocks noGrp="1"/>
          </p:cNvSpPr>
          <p:nvPr>
            <p:ph type="pic" idx="21"/>
          </p:nvPr>
        </p:nvSpPr>
        <p:spPr>
          <a:xfrm>
            <a:off x="-376767" y="-915894"/>
            <a:ext cx="17835652" cy="1068219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51816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Presentation Title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8432800"/>
            <a:ext cx="11607800" cy="68976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98500" y="571500"/>
            <a:ext cx="11607801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Author and Date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49999" y="9220199"/>
            <a:ext cx="297893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, and hummus "/>
          <p:cNvSpPr>
            <a:spLocks noGrp="1"/>
          </p:cNvSpPr>
          <p:nvPr>
            <p:ph type="pic" idx="21"/>
          </p:nvPr>
        </p:nvSpPr>
        <p:spPr>
          <a:xfrm>
            <a:off x="5319129" y="495299"/>
            <a:ext cx="7543801" cy="87800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003800"/>
            <a:ext cx="5105400" cy="4044566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4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692534"/>
            <a:ext cx="5105400" cy="4387466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44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589358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Bowl of pappardelle pasta with parsley butter, roasted hazelnuts, and shaved parmesan cheese"/>
          <p:cNvSpPr>
            <a:spLocks noGrp="1"/>
          </p:cNvSpPr>
          <p:nvPr>
            <p:ph type="pic" idx="21"/>
          </p:nvPr>
        </p:nvSpPr>
        <p:spPr>
          <a:xfrm>
            <a:off x="6172200" y="596900"/>
            <a:ext cx="6448425" cy="8597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2" name="Slide Subtitl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72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2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8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3225800"/>
            <a:ext cx="11607800" cy="3302000"/>
          </a:xfrm>
          <a:prstGeom prst="rect">
            <a:avLst/>
          </a:prstGeom>
        </p:spPr>
        <p:txBody>
          <a:bodyPr anchor="ctr"/>
          <a:lstStyle>
            <a:lvl1pPr>
              <a:defRPr sz="8200" b="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9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98500" y="2959100"/>
            <a:ext cx="11607800" cy="609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0266"/>
            <a:ext cx="11607800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0067" y="9220199"/>
            <a:ext cx="297892" cy="28747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3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ransition spd="med"/>
  <p:txStyles>
    <p:titleStyle>
      <a:lvl1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81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762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143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524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905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286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667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048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3429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0.png"/><Relationship Id="rId5" Type="http://schemas.openxmlformats.org/officeDocument/2006/relationships/image" Target="../media/image8.png"/><Relationship Id="rId10" Type="http://schemas.openxmlformats.org/officeDocument/2006/relationships/image" Target="../media/image14.png"/><Relationship Id="rId4" Type="http://schemas.openxmlformats.org/officeDocument/2006/relationships/image" Target="../media/image6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4.png"/><Relationship Id="rId7" Type="http://schemas.openxmlformats.org/officeDocument/2006/relationships/image" Target="../media/image1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6.png"/><Relationship Id="rId9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285082" y="9201150"/>
            <a:ext cx="2414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</a:t>
            </a:fld>
            <a:endParaRPr/>
          </a:p>
        </p:txBody>
      </p:sp>
      <p:sp>
        <p:nvSpPr>
          <p:cNvPr id="188" name="Exercise problem 1: dilute gas absorption"/>
          <p:cNvSpPr txBox="1"/>
          <p:nvPr/>
        </p:nvSpPr>
        <p:spPr>
          <a:xfrm>
            <a:off x="435913" y="112877"/>
            <a:ext cx="10364516" cy="774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4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Exercise problem 1: dilute gas absorption</a:t>
            </a:r>
          </a:p>
        </p:txBody>
      </p:sp>
      <p:sp>
        <p:nvSpPr>
          <p:cNvPr id="189" name="100 mol/hr of air containing 1% pollutant at 2 atm is to be cleaned of the pollutant such that at the end, its concentration is only 0.1%. A pure amine is being used as absorbent. Calculate number of stages if L/G = 2 (L/G)min. Calculate exit concentrati"/>
          <p:cNvSpPr txBox="1"/>
          <p:nvPr/>
        </p:nvSpPr>
        <p:spPr>
          <a:xfrm>
            <a:off x="446673" y="888392"/>
            <a:ext cx="11943728" cy="15662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584200">
              <a:lnSpc>
                <a:spcPct val="100000"/>
              </a:lnSpc>
              <a:spcBef>
                <a:spcPts val="0"/>
              </a:spcBef>
              <a:defRPr sz="2400"/>
            </a:pPr>
            <a:r>
              <a:t>100 mol/hr of air containing 1% pollutant at 2 atm is to be cleaned of the pollutant such that at the end, its concentration is only 0.1%. A pure amine is being used as absorbent. Calculate number of stages if L/G = 2 (L/G)</a:t>
            </a:r>
            <a:r>
              <a:rPr baseline="-5999"/>
              <a:t>min</a:t>
            </a:r>
            <a:r>
              <a:t>. Calculate exit concentration of absorbent.</a:t>
            </a:r>
          </a:p>
        </p:txBody>
      </p:sp>
      <p:sp>
        <p:nvSpPr>
          <p:cNvPr id="190" name="Hx = 100 bar"/>
          <p:cNvSpPr txBox="1"/>
          <p:nvPr/>
        </p:nvSpPr>
        <p:spPr>
          <a:xfrm>
            <a:off x="1115512" y="2720890"/>
            <a:ext cx="1996561" cy="4613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584200">
              <a:lnSpc>
                <a:spcPct val="100000"/>
              </a:lnSpc>
              <a:spcBef>
                <a:spcPts val="0"/>
              </a:spcBef>
              <a:defRPr sz="2400"/>
            </a:pPr>
            <a:r>
              <a:t>H</a:t>
            </a:r>
            <a:r>
              <a:rPr baseline="-5999"/>
              <a:t>x</a:t>
            </a:r>
            <a:r>
              <a:t> = 100 bar</a:t>
            </a:r>
          </a:p>
        </p:txBody>
      </p:sp>
      <p:pic>
        <p:nvPicPr>
          <p:cNvPr id="191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6200" y="2320599"/>
            <a:ext cx="7074975" cy="636522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285082" y="9201150"/>
            <a:ext cx="2414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sp>
        <p:nvSpPr>
          <p:cNvPr id="194" name="100 mol/hr of air containing 1% pollutant at 2 atm is to be cleaned of the pollutant such that at the end, its concentration is only 0.1%. A pure amine is being used as absorbent. Calculate number of stages if L/G = 2 (L/G)min. Calculate exit concentrati"/>
          <p:cNvSpPr txBox="1"/>
          <p:nvPr/>
        </p:nvSpPr>
        <p:spPr>
          <a:xfrm>
            <a:off x="446673" y="888392"/>
            <a:ext cx="11943728" cy="15662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584200">
              <a:lnSpc>
                <a:spcPct val="100000"/>
              </a:lnSpc>
              <a:spcBef>
                <a:spcPts val="0"/>
              </a:spcBef>
              <a:defRPr sz="2400"/>
            </a:pPr>
            <a:r>
              <a:t>100 mol/hr of air containing 1% pollutant at 2 atm is to be cleaned of the pollutant such that at the end, its concentration is only 0.1%. A pure amine is being used as absorbent. Calculate number of stages if L/G = 2 (L/G)</a:t>
            </a:r>
            <a:r>
              <a:rPr baseline="-5999"/>
              <a:t>min</a:t>
            </a:r>
            <a:r>
              <a:t>. Calculate exit concentration of absorbent.</a:t>
            </a:r>
          </a:p>
        </p:txBody>
      </p:sp>
      <p:pic>
        <p:nvPicPr>
          <p:cNvPr id="195" name="MathTypeImage.pdf" descr="MathType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049738" y="2625399"/>
            <a:ext cx="3089246" cy="1248181"/>
          </a:xfrm>
          <a:prstGeom prst="rect">
            <a:avLst/>
          </a:prstGeom>
          <a:ln w="12700">
            <a:miter lim="400000"/>
          </a:ln>
        </p:spPr>
      </p:pic>
      <p:sp>
        <p:nvSpPr>
          <p:cNvPr id="196" name="Hx = 100 bar"/>
          <p:cNvSpPr txBox="1"/>
          <p:nvPr/>
        </p:nvSpPr>
        <p:spPr>
          <a:xfrm>
            <a:off x="1064712" y="4143290"/>
            <a:ext cx="1996561" cy="4613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584200">
              <a:lnSpc>
                <a:spcPct val="100000"/>
              </a:lnSpc>
              <a:spcBef>
                <a:spcPts val="0"/>
              </a:spcBef>
              <a:defRPr sz="2400"/>
            </a:pPr>
            <a:r>
              <a:t>H</a:t>
            </a:r>
            <a:r>
              <a:rPr baseline="-5999"/>
              <a:t>x</a:t>
            </a:r>
            <a:r>
              <a:t> = 100 bar</a:t>
            </a:r>
          </a:p>
        </p:txBody>
      </p:sp>
      <p:pic>
        <p:nvPicPr>
          <p:cNvPr id="197" name="MathTypeImage.pdf" descr="MathTypeImage.pd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37721" y="5017515"/>
            <a:ext cx="2309134" cy="12481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8" name="Image" descr="Image"/>
          <p:cNvPicPr>
            <a:picLocks noChangeAspect="1"/>
          </p:cNvPicPr>
          <p:nvPr/>
        </p:nvPicPr>
        <p:blipFill>
          <a:blip r:embed="rId4"/>
          <a:srcRect l="784" t="5630" r="24183" b="1248"/>
          <a:stretch>
            <a:fillRect/>
          </a:stretch>
        </p:blipFill>
        <p:spPr>
          <a:xfrm>
            <a:off x="5882497" y="2455473"/>
            <a:ext cx="6984754" cy="5664804"/>
          </a:xfrm>
          <a:prstGeom prst="rect">
            <a:avLst/>
          </a:prstGeom>
          <a:ln w="12700">
            <a:miter lim="400000"/>
          </a:ln>
        </p:spPr>
      </p:pic>
      <p:pic>
        <p:nvPicPr>
          <p:cNvPr id="199" name="MathTypeImage.pdf" descr="MathTypeImage.pd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861504" y="8581981"/>
            <a:ext cx="998545" cy="6552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0" name="MathTypeImage.pdf" descr="MathTypeImage.pd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864419" y="7769181"/>
            <a:ext cx="1685044" cy="6552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1" name="MathTypeImage.pdf" descr="MathTypeImage.pdf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817588" y="6854781"/>
            <a:ext cx="1778657" cy="6552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2" name="Image" descr="Image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55995" y="6430167"/>
            <a:ext cx="1560489" cy="319780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06" name="Group"/>
          <p:cNvGrpSpPr/>
          <p:nvPr/>
        </p:nvGrpSpPr>
        <p:grpSpPr>
          <a:xfrm>
            <a:off x="4732803" y="4445279"/>
            <a:ext cx="1867879" cy="3960258"/>
            <a:chOff x="0" y="0"/>
            <a:chExt cx="1867877" cy="3960256"/>
          </a:xfrm>
        </p:grpSpPr>
        <p:pic>
          <p:nvPicPr>
            <p:cNvPr id="203" name="MathTypeImage.pdf" descr="MathTypeImage.pdf"/>
            <p:cNvPicPr>
              <a:picLocks noChangeAspect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>
            <a:xfrm>
              <a:off x="102260" y="2962755"/>
              <a:ext cx="979848" cy="38105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04" name="MathTypeImage.pdf" descr="MathTypeImage.pdf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>
            <a:xfrm>
              <a:off x="1164917" y="3498939"/>
              <a:ext cx="702961" cy="46131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05" name="MathTypeImage.pdf" descr="MathTypeImage.pdf"/>
            <p:cNvPicPr>
              <a:picLocks noChangeAspect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>
            <a:xfrm>
              <a:off x="0" y="0"/>
              <a:ext cx="1033772" cy="38086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207" name="Line"/>
          <p:cNvSpPr/>
          <p:nvPr/>
        </p:nvSpPr>
        <p:spPr>
          <a:xfrm flipV="1">
            <a:off x="6280623" y="4602723"/>
            <a:ext cx="4217093" cy="2964433"/>
          </a:xfrm>
          <a:prstGeom prst="line">
            <a:avLst/>
          </a:prstGeom>
          <a:ln w="127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40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" grpId="1" animBg="1" advAuto="0"/>
      <p:bldP spid="199" grpId="4" animBg="1" advAuto="0"/>
      <p:bldP spid="200" grpId="3" animBg="1" advAuto="0"/>
      <p:bldP spid="201" grpId="2" animBg="1" advAuto="0"/>
      <p:bldP spid="206" grpId="5" animBg="1" advAuto="0"/>
      <p:bldP spid="207" grpId="6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718440" y="9465733"/>
            <a:ext cx="227280" cy="324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3</a:t>
            </a:fld>
            <a:endParaRPr/>
          </a:p>
        </p:txBody>
      </p:sp>
      <p:pic>
        <p:nvPicPr>
          <p:cNvPr id="210" name="Image" descr="Image"/>
          <p:cNvPicPr>
            <a:picLocks noChangeAspect="1"/>
          </p:cNvPicPr>
          <p:nvPr/>
        </p:nvPicPr>
        <p:blipFill>
          <a:blip r:embed="rId2"/>
          <a:srcRect l="784" t="5630" r="24183" b="1248"/>
          <a:stretch>
            <a:fillRect/>
          </a:stretch>
        </p:blipFill>
        <p:spPr>
          <a:xfrm>
            <a:off x="1293563" y="1371740"/>
            <a:ext cx="6984755" cy="5664803"/>
          </a:xfrm>
          <a:prstGeom prst="rect">
            <a:avLst/>
          </a:prstGeom>
          <a:ln w="12700">
            <a:miter lim="400000"/>
          </a:ln>
        </p:spPr>
      </p:pic>
      <p:pic>
        <p:nvPicPr>
          <p:cNvPr id="211" name="MathTypeImage.pdf" descr="MathTypeImage.pd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441072" y="6381083"/>
            <a:ext cx="638895" cy="248460"/>
          </a:xfrm>
          <a:prstGeom prst="rect">
            <a:avLst/>
          </a:prstGeom>
          <a:ln w="12700">
            <a:miter lim="400000"/>
          </a:ln>
        </p:spPr>
      </p:pic>
      <p:pic>
        <p:nvPicPr>
          <p:cNvPr id="212" name="MathTypeImage.pdf" descr="MathTypeImage.pd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479570" y="7015648"/>
            <a:ext cx="378348" cy="2482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13" name="MathTypeImage.pdf" descr="MathTypeImage.pd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343639" y="3384345"/>
            <a:ext cx="834003" cy="307265"/>
          </a:xfrm>
          <a:prstGeom prst="rect">
            <a:avLst/>
          </a:prstGeom>
          <a:ln w="12700">
            <a:miter lim="400000"/>
          </a:ln>
        </p:spPr>
      </p:pic>
      <p:sp>
        <p:nvSpPr>
          <p:cNvPr id="214" name="Line"/>
          <p:cNvSpPr/>
          <p:nvPr/>
        </p:nvSpPr>
        <p:spPr>
          <a:xfrm flipV="1">
            <a:off x="1691690" y="3487066"/>
            <a:ext cx="4258938" cy="2996357"/>
          </a:xfrm>
          <a:prstGeom prst="line">
            <a:avLst/>
          </a:prstGeom>
          <a:ln w="127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40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pic>
        <p:nvPicPr>
          <p:cNvPr id="215" name="MathTypeImage.pdf" descr="MathTypeImage.pd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8923630" y="4108794"/>
            <a:ext cx="3207453" cy="680370"/>
          </a:xfrm>
          <a:prstGeom prst="rect">
            <a:avLst/>
          </a:prstGeom>
          <a:ln w="12700">
            <a:miter lim="400000"/>
          </a:ln>
        </p:spPr>
      </p:pic>
      <p:pic>
        <p:nvPicPr>
          <p:cNvPr id="216" name="MathTypeImage.pdf" descr="MathTypeImage.pdf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9587786" y="5724041"/>
            <a:ext cx="1574568" cy="680370"/>
          </a:xfrm>
          <a:prstGeom prst="rect">
            <a:avLst/>
          </a:prstGeom>
          <a:ln w="12700">
            <a:miter lim="400000"/>
          </a:ln>
        </p:spPr>
      </p:pic>
      <p:pic>
        <p:nvPicPr>
          <p:cNvPr id="217" name="Image" descr="Image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61628" y="1105989"/>
            <a:ext cx="2557059" cy="209770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20" name="Group"/>
          <p:cNvGrpSpPr/>
          <p:nvPr/>
        </p:nvGrpSpPr>
        <p:grpSpPr>
          <a:xfrm>
            <a:off x="1682182" y="3485040"/>
            <a:ext cx="2146445" cy="3378214"/>
            <a:chOff x="0" y="0"/>
            <a:chExt cx="2146444" cy="3378213"/>
          </a:xfrm>
        </p:grpSpPr>
        <p:sp>
          <p:nvSpPr>
            <p:cNvPr id="218" name="Line"/>
            <p:cNvSpPr/>
            <p:nvPr/>
          </p:nvSpPr>
          <p:spPr>
            <a:xfrm flipV="1">
              <a:off x="2113576" y="0"/>
              <a:ext cx="1" cy="3378214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219" name="Line"/>
            <p:cNvSpPr/>
            <p:nvPr/>
          </p:nvSpPr>
          <p:spPr>
            <a:xfrm flipH="1" flipV="1">
              <a:off x="-1" y="52895"/>
              <a:ext cx="2146446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</p:grpSp>
      <p:grpSp>
        <p:nvGrpSpPr>
          <p:cNvPr id="226" name="Group"/>
          <p:cNvGrpSpPr/>
          <p:nvPr/>
        </p:nvGrpSpPr>
        <p:grpSpPr>
          <a:xfrm>
            <a:off x="1683630" y="5164698"/>
            <a:ext cx="2068367" cy="1396781"/>
            <a:chOff x="0" y="0"/>
            <a:chExt cx="2068365" cy="1396780"/>
          </a:xfrm>
        </p:grpSpPr>
        <p:sp>
          <p:nvSpPr>
            <p:cNvPr id="221" name="Line"/>
            <p:cNvSpPr/>
            <p:nvPr/>
          </p:nvSpPr>
          <p:spPr>
            <a:xfrm flipH="1" flipV="1">
              <a:off x="934706" y="9448"/>
              <a:ext cx="1133660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222" name="Line"/>
            <p:cNvSpPr/>
            <p:nvPr/>
          </p:nvSpPr>
          <p:spPr>
            <a:xfrm flipV="1">
              <a:off x="948643" y="0"/>
              <a:ext cx="1" cy="89762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223" name="Line"/>
            <p:cNvSpPr/>
            <p:nvPr/>
          </p:nvSpPr>
          <p:spPr>
            <a:xfrm flipH="1">
              <a:off x="314706" y="899465"/>
              <a:ext cx="638970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224" name="Line"/>
            <p:cNvSpPr/>
            <p:nvPr/>
          </p:nvSpPr>
          <p:spPr>
            <a:xfrm flipV="1">
              <a:off x="319484" y="897614"/>
              <a:ext cx="1" cy="499167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225" name="Line"/>
            <p:cNvSpPr/>
            <p:nvPr/>
          </p:nvSpPr>
          <p:spPr>
            <a:xfrm flipH="1">
              <a:off x="0" y="1388415"/>
              <a:ext cx="340259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</p:grpSp>
      <p:grpSp>
        <p:nvGrpSpPr>
          <p:cNvPr id="230" name="Group"/>
          <p:cNvGrpSpPr/>
          <p:nvPr/>
        </p:nvGrpSpPr>
        <p:grpSpPr>
          <a:xfrm>
            <a:off x="1889274" y="5037278"/>
            <a:ext cx="2305913" cy="1819716"/>
            <a:chOff x="0" y="0"/>
            <a:chExt cx="2305912" cy="1819714"/>
          </a:xfrm>
        </p:grpSpPr>
        <p:sp>
          <p:nvSpPr>
            <p:cNvPr id="227" name="(1)"/>
            <p:cNvSpPr txBox="1"/>
            <p:nvPr/>
          </p:nvSpPr>
          <p:spPr>
            <a:xfrm>
              <a:off x="0" y="1413314"/>
              <a:ext cx="424731" cy="406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ctr" defTabSz="584200">
                <a:lnSpc>
                  <a:spcPct val="100000"/>
                </a:lnSpc>
                <a:spcBef>
                  <a:spcPts val="0"/>
                </a:spcBef>
                <a:defRPr sz="2000" b="1"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r>
                <a:t>(1)</a:t>
              </a:r>
            </a:p>
          </p:txBody>
        </p:sp>
        <p:sp>
          <p:nvSpPr>
            <p:cNvPr id="228" name="(2)"/>
            <p:cNvSpPr txBox="1"/>
            <p:nvPr/>
          </p:nvSpPr>
          <p:spPr>
            <a:xfrm>
              <a:off x="653764" y="914872"/>
              <a:ext cx="424732" cy="406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ctr" defTabSz="584200">
                <a:lnSpc>
                  <a:spcPct val="100000"/>
                </a:lnSpc>
                <a:spcBef>
                  <a:spcPts val="0"/>
                </a:spcBef>
                <a:defRPr sz="2000" b="1"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r>
                <a:t>(2)</a:t>
              </a:r>
            </a:p>
          </p:txBody>
        </p:sp>
        <p:sp>
          <p:nvSpPr>
            <p:cNvPr id="229" name="(3)"/>
            <p:cNvSpPr txBox="1"/>
            <p:nvPr/>
          </p:nvSpPr>
          <p:spPr>
            <a:xfrm>
              <a:off x="1881181" y="0"/>
              <a:ext cx="424732" cy="406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ctr" defTabSz="584200">
                <a:lnSpc>
                  <a:spcPct val="100000"/>
                </a:lnSpc>
                <a:spcBef>
                  <a:spcPts val="0"/>
                </a:spcBef>
                <a:defRPr sz="2000" b="1"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r>
                <a:t>(3)</a:t>
              </a:r>
            </a:p>
          </p:txBody>
        </p:sp>
      </p:grpSp>
      <p:pic>
        <p:nvPicPr>
          <p:cNvPr id="231" name="MathTypeImage.pdf" descr="MathTypeImage.pdf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>
          <a:xfrm>
            <a:off x="3460598" y="7085498"/>
            <a:ext cx="721225" cy="248291"/>
          </a:xfrm>
          <a:prstGeom prst="rect">
            <a:avLst/>
          </a:prstGeom>
          <a:ln w="12700">
            <a:miter lim="400000"/>
          </a:ln>
        </p:spPr>
      </p:pic>
      <p:sp>
        <p:nvSpPr>
          <p:cNvPr id="232" name="xN = 0.0001, number of stages = 3"/>
          <p:cNvSpPr txBox="1"/>
          <p:nvPr/>
        </p:nvSpPr>
        <p:spPr>
          <a:xfrm>
            <a:off x="4402226" y="7892725"/>
            <a:ext cx="4949648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400" b="1"/>
            </a:pPr>
            <a:r>
              <a:t>x</a:t>
            </a:r>
            <a:r>
              <a:rPr baseline="-5999"/>
              <a:t>N</a:t>
            </a:r>
            <a:r>
              <a:t> = 0.0001, number of stages = 3</a:t>
            </a:r>
          </a:p>
        </p:txBody>
      </p:sp>
      <p:grpSp>
        <p:nvGrpSpPr>
          <p:cNvPr id="235" name="Group"/>
          <p:cNvGrpSpPr/>
          <p:nvPr/>
        </p:nvGrpSpPr>
        <p:grpSpPr>
          <a:xfrm>
            <a:off x="1691689" y="1436413"/>
            <a:ext cx="4430074" cy="5047010"/>
            <a:chOff x="0" y="0"/>
            <a:chExt cx="4430072" cy="5047008"/>
          </a:xfrm>
        </p:grpSpPr>
        <p:sp>
          <p:nvSpPr>
            <p:cNvPr id="233" name="Line"/>
            <p:cNvSpPr/>
            <p:nvPr/>
          </p:nvSpPr>
          <p:spPr>
            <a:xfrm flipV="1">
              <a:off x="0" y="663957"/>
              <a:ext cx="3113954" cy="4383052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400"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pic>
          <p:nvPicPr>
            <p:cNvPr id="234" name="MathTypeImage.pdf" descr="MathTypeImage.pdf"/>
            <p:cNvPicPr>
              <a:picLocks noChangeAspect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>
            <a:xfrm>
              <a:off x="2505601" y="0"/>
              <a:ext cx="1924472" cy="64149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8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" grpId="1" animBg="1" advAuto="0"/>
      <p:bldP spid="216" grpId="2" animBg="1" advAuto="0"/>
      <p:bldP spid="220" grpId="4" animBg="1" advAuto="0"/>
      <p:bldP spid="226" grpId="6" animBg="1" advAuto="0"/>
      <p:bldP spid="230" grpId="7" animBg="1" advAuto="0"/>
      <p:bldP spid="231" grpId="5" animBg="1" advAuto="0"/>
      <p:bldP spid="232" grpId="8" animBg="1" advAuto="0"/>
      <p:bldP spid="235" grpId="3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285082" y="9201150"/>
            <a:ext cx="2414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sp>
        <p:nvSpPr>
          <p:cNvPr id="238" name="Exercise problem 2"/>
          <p:cNvSpPr txBox="1"/>
          <p:nvPr/>
        </p:nvSpPr>
        <p:spPr>
          <a:xfrm>
            <a:off x="355423" y="112877"/>
            <a:ext cx="4897116" cy="774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4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Exercise problem 2</a:t>
            </a:r>
          </a:p>
        </p:txBody>
      </p:sp>
      <p:sp>
        <p:nvSpPr>
          <p:cNvPr id="239" name="100 mol/hr of flue gas containing 1.2% CO at 1 atm is to be cleaned of the CO such that at the end, its concentration is reduced by 20 fold. A pure absorbent is being used to remove CO. Calculate number of stages if L/G = 60. Calculate exit concentration"/>
          <p:cNvSpPr txBox="1"/>
          <p:nvPr/>
        </p:nvSpPr>
        <p:spPr>
          <a:xfrm>
            <a:off x="530536" y="973355"/>
            <a:ext cx="11943728" cy="15662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4200">
              <a:lnSpc>
                <a:spcPct val="100000"/>
              </a:lnSpc>
              <a:spcBef>
                <a:spcPts val="0"/>
              </a:spcBef>
              <a:defRPr sz="2400"/>
            </a:lvl1pPr>
          </a:lstStyle>
          <a:p>
            <a:r>
              <a:t>100 mol/hr of flue gas containing 1.2% CO at 1 atm is to be cleaned of the CO such that at the end, its concentration is reduced by 20 fold. A pure absorbent is being used to remove CO. Calculate number of stages if L/G = 60. Calculate exit concentration of absorbent using Kremser equation.</a:t>
            </a:r>
          </a:p>
        </p:txBody>
      </p:sp>
      <p:pic>
        <p:nvPicPr>
          <p:cNvPr id="240" name="MathTypeImage.pdf" descr="MathType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078438" y="2625399"/>
            <a:ext cx="2785541" cy="1125472"/>
          </a:xfrm>
          <a:prstGeom prst="rect">
            <a:avLst/>
          </a:prstGeom>
          <a:ln w="12700">
            <a:miter lim="400000"/>
          </a:ln>
        </p:spPr>
      </p:pic>
      <p:sp>
        <p:nvSpPr>
          <p:cNvPr id="241" name="Hx = 50 bar"/>
          <p:cNvSpPr txBox="1"/>
          <p:nvPr/>
        </p:nvSpPr>
        <p:spPr>
          <a:xfrm>
            <a:off x="7046412" y="2830485"/>
            <a:ext cx="1996561" cy="461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584200">
              <a:lnSpc>
                <a:spcPct val="100000"/>
              </a:lnSpc>
              <a:spcBef>
                <a:spcPts val="0"/>
              </a:spcBef>
              <a:defRPr sz="2400"/>
            </a:pPr>
            <a:r>
              <a:t>H</a:t>
            </a:r>
            <a:r>
              <a:rPr baseline="-5999"/>
              <a:t>x</a:t>
            </a:r>
            <a:r>
              <a:t> = 50 bar</a:t>
            </a:r>
          </a:p>
        </p:txBody>
      </p:sp>
      <p:pic>
        <p:nvPicPr>
          <p:cNvPr id="242" name="MathTypeImage.pdf" descr="MathTypeImage.pd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42322" y="4005051"/>
            <a:ext cx="1996752" cy="1079326"/>
          </a:xfrm>
          <a:prstGeom prst="rect">
            <a:avLst/>
          </a:prstGeom>
          <a:ln w="12700">
            <a:miter lim="400000"/>
          </a:ln>
        </p:spPr>
      </p:pic>
      <p:pic>
        <p:nvPicPr>
          <p:cNvPr id="243" name="MathTypeImage.pdf" descr="MathTypeImage.pd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798004" y="7084008"/>
            <a:ext cx="998545" cy="6552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44" name="MathTypeImage.pdf" descr="MathTypeImage.pd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657800" y="5211665"/>
            <a:ext cx="1965885" cy="6552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45" name="MathTypeImage.pdf" descr="MathTypeImage.pd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689153" y="6095068"/>
            <a:ext cx="1903186" cy="655195"/>
          </a:xfrm>
          <a:prstGeom prst="rect">
            <a:avLst/>
          </a:prstGeom>
          <a:ln w="12700">
            <a:miter lim="400000"/>
          </a:ln>
        </p:spPr>
      </p:pic>
      <p:pic>
        <p:nvPicPr>
          <p:cNvPr id="246" name="MathTypeImage.pdf" descr="MathTypeImage.pdf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798003" y="8072949"/>
            <a:ext cx="1965885" cy="655295"/>
          </a:xfrm>
          <a:prstGeom prst="rect">
            <a:avLst/>
          </a:prstGeom>
          <a:ln w="12700">
            <a:miter lim="400000"/>
          </a:ln>
        </p:spPr>
      </p:pic>
      <p:pic>
        <p:nvPicPr>
          <p:cNvPr id="247" name="Group" descr="Group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>
          <a:xfrm>
            <a:off x="5825548" y="4005051"/>
            <a:ext cx="4107037" cy="1419717"/>
          </a:xfrm>
          <a:prstGeom prst="rect">
            <a:avLst/>
          </a:prstGeom>
          <a:ln w="12700">
            <a:miter lim="400000"/>
          </a:ln>
        </p:spPr>
      </p:pic>
      <p:pic>
        <p:nvPicPr>
          <p:cNvPr id="248" name="MathTypeImage.pdf" descr="MathTypeImage.pdf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>
          <a:xfrm>
            <a:off x="5931048" y="5973822"/>
            <a:ext cx="2992407" cy="897723"/>
          </a:xfrm>
          <a:prstGeom prst="rect">
            <a:avLst/>
          </a:prstGeom>
          <a:ln w="12700">
            <a:miter lim="400000"/>
          </a:ln>
        </p:spPr>
      </p:pic>
      <p:pic>
        <p:nvPicPr>
          <p:cNvPr id="249" name="Group" descr="Group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>
          <a:xfrm>
            <a:off x="5941860" y="7305047"/>
            <a:ext cx="5678866" cy="13690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" grpId="1" animBg="1" advAuto="0"/>
      <p:bldP spid="243" grpId="4" animBg="1" advAuto="0"/>
      <p:bldP spid="244" grpId="2" animBg="1" advAuto="0"/>
      <p:bldP spid="245" grpId="3" animBg="1" advAuto="0"/>
      <p:bldP spid="246" grpId="5" animBg="1" advAuto="0"/>
      <p:bldP spid="248" grpId="6" animBg="1" advAuto="0"/>
      <p:bldP spid="249" grpId="7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1" name="Table 1"/>
          <p:cNvGraphicFramePr/>
          <p:nvPr/>
        </p:nvGraphicFramePr>
        <p:xfrm>
          <a:off x="203200" y="4605866"/>
          <a:ext cx="4904647" cy="3048000"/>
        </p:xfrm>
        <a:graphic>
          <a:graphicData uri="http://schemas.openxmlformats.org/drawingml/2006/table">
            <a:tbl>
              <a:tblPr firstRow="1" firstCol="1" bandRow="1">
                <a:tableStyleId>{4C3C2611-4C71-4FC5-86AE-919BDF0F9419}</a:tableStyleId>
              </a:tblPr>
              <a:tblGrid>
                <a:gridCol w="1447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9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75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4565">
                <a:tc>
                  <a:txBody>
                    <a:bodyPr/>
                    <a:lstStyle/>
                    <a:p>
                      <a:pPr defTabSz="914400">
                        <a:defRPr sz="1800" b="0"/>
                      </a:pPr>
                      <a:r>
                        <a:rPr sz="1000" b="1">
                          <a:solidFill>
                            <a:srgbClr val="FFFFFF"/>
                          </a:solidFill>
                        </a:rPr>
                        <a:t>x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1">
                        <a:hueOff val="114395"/>
                        <a:lumOff val="-2497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 b="0"/>
                      </a:pPr>
                      <a:r>
                        <a:rPr sz="1000" b="1">
                          <a:solidFill>
                            <a:srgbClr val="FFFFFF"/>
                          </a:solidFill>
                        </a:rPr>
                        <a:t>y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1">
                        <a:hueOff val="114395"/>
                        <a:lumOff val="-2497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 b="0"/>
                      </a:pPr>
                      <a:r>
                        <a:rPr sz="1000" b="1">
                          <a:solidFill>
                            <a:srgbClr val="FFFFFF"/>
                          </a:solidFill>
                        </a:rPr>
                        <a:t>X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1">
                        <a:hueOff val="114395"/>
                        <a:lumOff val="-2497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 b="0"/>
                      </a:pPr>
                      <a:r>
                        <a:rPr sz="1000" b="1">
                          <a:solidFill>
                            <a:srgbClr val="FFFFFF"/>
                          </a:solidFill>
                        </a:rPr>
                        <a:t>Y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1">
                        <a:hueOff val="114395"/>
                        <a:lumOff val="-24975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565">
                <a:tc>
                  <a:txBody>
                    <a:bodyPr/>
                    <a:lstStyle/>
                    <a:p>
                      <a:pPr defTabSz="914400">
                        <a:defRPr sz="1800" b="0"/>
                      </a:pPr>
                      <a:r>
                        <a:rPr sz="1000" b="1">
                          <a:solidFill>
                            <a:srgbClr val="FFFFFF"/>
                          </a:solidFill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1">
                        <a:lumOff val="-1357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565">
                <a:tc>
                  <a:txBody>
                    <a:bodyPr/>
                    <a:lstStyle/>
                    <a:p>
                      <a:pPr defTabSz="914400">
                        <a:defRPr sz="1800" b="0"/>
                      </a:pPr>
                      <a:r>
                        <a:rPr sz="1000" b="1">
                          <a:solidFill>
                            <a:srgbClr val="FFFFFF"/>
                          </a:solidFill>
                        </a:rPr>
                        <a:t>0.0001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1">
                        <a:lumOff val="-1357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0.02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0.0001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0.0204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565">
                <a:tc>
                  <a:txBody>
                    <a:bodyPr/>
                    <a:lstStyle/>
                    <a:p>
                      <a:pPr defTabSz="914400">
                        <a:defRPr sz="1800" b="0"/>
                      </a:pPr>
                      <a:r>
                        <a:rPr sz="1000" b="1">
                          <a:solidFill>
                            <a:srgbClr val="FFFFFF"/>
                          </a:solidFill>
                        </a:rPr>
                        <a:t>0.0002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1">
                        <a:lumOff val="-1357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0.04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0.0002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0.0417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565">
                <a:tc>
                  <a:txBody>
                    <a:bodyPr/>
                    <a:lstStyle/>
                    <a:p>
                      <a:pPr defTabSz="914400">
                        <a:defRPr sz="1800" b="0"/>
                      </a:pPr>
                      <a:r>
                        <a:rPr sz="1000" b="1">
                          <a:solidFill>
                            <a:srgbClr val="FFFFFF"/>
                          </a:solidFill>
                        </a:rPr>
                        <a:t>0.0003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1">
                        <a:lumOff val="-1357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0.06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0.0003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0.0638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565">
                <a:tc>
                  <a:txBody>
                    <a:bodyPr/>
                    <a:lstStyle/>
                    <a:p>
                      <a:pPr defTabSz="914400">
                        <a:defRPr sz="1800" b="0"/>
                      </a:pPr>
                      <a:r>
                        <a:rPr sz="1000" b="1">
                          <a:solidFill>
                            <a:srgbClr val="FFFFFF"/>
                          </a:solidFill>
                        </a:rPr>
                        <a:t>0.0004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1">
                        <a:lumOff val="-1357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0.08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0.0004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0.087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565">
                <a:tc>
                  <a:txBody>
                    <a:bodyPr/>
                    <a:lstStyle/>
                    <a:p>
                      <a:pPr defTabSz="914400">
                        <a:defRPr sz="1800" b="0"/>
                      </a:pPr>
                      <a:r>
                        <a:rPr sz="1000" b="1">
                          <a:solidFill>
                            <a:srgbClr val="FFFFFF"/>
                          </a:solidFill>
                        </a:rPr>
                        <a:t>0.0005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1">
                        <a:lumOff val="-1357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0.1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0.0005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0.1111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565">
                <a:tc>
                  <a:txBody>
                    <a:bodyPr/>
                    <a:lstStyle/>
                    <a:p>
                      <a:pPr defTabSz="914400">
                        <a:defRPr sz="1800" b="0"/>
                      </a:pPr>
                      <a:r>
                        <a:rPr sz="1000" b="1">
                          <a:solidFill>
                            <a:srgbClr val="FFFFFF"/>
                          </a:solidFill>
                        </a:rPr>
                        <a:t>0.0006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1">
                        <a:lumOff val="-1357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0.12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0.0006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0.1364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565">
                <a:tc>
                  <a:txBody>
                    <a:bodyPr/>
                    <a:lstStyle/>
                    <a:p>
                      <a:pPr defTabSz="914400">
                        <a:defRPr sz="1800" b="0"/>
                      </a:pPr>
                      <a:r>
                        <a:rPr sz="1000" b="1">
                          <a:solidFill>
                            <a:srgbClr val="FFFFFF"/>
                          </a:solidFill>
                        </a:rPr>
                        <a:t>0.0007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1">
                        <a:lumOff val="-1357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0.14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0.0007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0.1628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4565">
                <a:tc>
                  <a:txBody>
                    <a:bodyPr/>
                    <a:lstStyle/>
                    <a:p>
                      <a:pPr defTabSz="914400">
                        <a:defRPr sz="1800" b="0"/>
                      </a:pPr>
                      <a:r>
                        <a:rPr sz="1000" b="1">
                          <a:solidFill>
                            <a:srgbClr val="FFFFFF"/>
                          </a:solidFill>
                        </a:rPr>
                        <a:t>0.0008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1">
                        <a:lumOff val="-1357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0.16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0.0008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0.1905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4565">
                <a:tc>
                  <a:txBody>
                    <a:bodyPr/>
                    <a:lstStyle/>
                    <a:p>
                      <a:pPr defTabSz="914400">
                        <a:defRPr sz="1800" b="0"/>
                      </a:pPr>
                      <a:r>
                        <a:rPr sz="1000" b="1">
                          <a:solidFill>
                            <a:srgbClr val="FFFFFF"/>
                          </a:solidFill>
                        </a:rPr>
                        <a:t>0.0009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1">
                        <a:lumOff val="-1357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0.18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0.0009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0.2195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4565">
                <a:tc>
                  <a:txBody>
                    <a:bodyPr/>
                    <a:lstStyle/>
                    <a:p>
                      <a:pPr defTabSz="914400">
                        <a:defRPr sz="1800" b="0"/>
                      </a:pPr>
                      <a:r>
                        <a:rPr sz="1000" b="1">
                          <a:solidFill>
                            <a:srgbClr val="FFFFFF"/>
                          </a:solidFill>
                        </a:rPr>
                        <a:t>0.001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chemeClr val="accent1">
                        <a:lumOff val="-1357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0.2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0.001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000"/>
                        <a:t>0.25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52" name="Rectangle"/>
          <p:cNvSpPr/>
          <p:nvPr/>
        </p:nvSpPr>
        <p:spPr>
          <a:xfrm>
            <a:off x="2700866" y="4367229"/>
            <a:ext cx="2639028" cy="3173429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285082" y="9201150"/>
            <a:ext cx="2414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5</a:t>
            </a:fld>
            <a:endParaRPr/>
          </a:p>
        </p:txBody>
      </p:sp>
      <p:sp>
        <p:nvSpPr>
          <p:cNvPr id="254" name="100 mol/hr of air containing 15% pollutant at 2 atm is to be cleaned of the pollutant to reduce the concentration of pollutant to 2%. A pure amine is being used as absorbent. Calculate number of stages if LA/GC = 2 (LA/GC)min. Calculate exit concentratio"/>
          <p:cNvSpPr txBox="1"/>
          <p:nvPr/>
        </p:nvSpPr>
        <p:spPr>
          <a:xfrm>
            <a:off x="530536" y="881262"/>
            <a:ext cx="11943728" cy="15662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584200">
              <a:lnSpc>
                <a:spcPct val="100000"/>
              </a:lnSpc>
              <a:spcBef>
                <a:spcPts val="0"/>
              </a:spcBef>
              <a:defRPr sz="2400"/>
            </a:pPr>
            <a:r>
              <a:t>100 mol/hr of air containing 15% pollutant at 2 atm is to be cleaned of the pollutant to reduce the concentration of pollutant to 2%. A pure amine is being used as absorbent. Calculate number of stages if L</a:t>
            </a:r>
            <a:r>
              <a:rPr baseline="-5999"/>
              <a:t>A</a:t>
            </a:r>
            <a:r>
              <a:t>/G</a:t>
            </a:r>
            <a:r>
              <a:rPr baseline="-5999"/>
              <a:t>C</a:t>
            </a:r>
            <a:r>
              <a:t> = 2 (L</a:t>
            </a:r>
            <a:r>
              <a:rPr baseline="-5999"/>
              <a:t>A</a:t>
            </a:r>
            <a:r>
              <a:t>/G</a:t>
            </a:r>
            <a:r>
              <a:rPr baseline="-5999"/>
              <a:t>C</a:t>
            </a:r>
            <a:r>
              <a:t>)</a:t>
            </a:r>
            <a:r>
              <a:rPr baseline="-5999"/>
              <a:t>min</a:t>
            </a:r>
            <a:r>
              <a:t>. Calculate exit concentration of absorbent.</a:t>
            </a:r>
          </a:p>
        </p:txBody>
      </p:sp>
      <p:pic>
        <p:nvPicPr>
          <p:cNvPr id="255" name="MathTypeImage.pdf" descr="MathType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52338" y="2679055"/>
            <a:ext cx="2221262" cy="897480"/>
          </a:xfrm>
          <a:prstGeom prst="rect">
            <a:avLst/>
          </a:prstGeom>
          <a:ln w="12700">
            <a:miter lim="400000"/>
          </a:ln>
        </p:spPr>
      </p:pic>
      <p:sp>
        <p:nvSpPr>
          <p:cNvPr id="256" name="Hx = 400 bar"/>
          <p:cNvSpPr txBox="1"/>
          <p:nvPr/>
        </p:nvSpPr>
        <p:spPr>
          <a:xfrm>
            <a:off x="1064712" y="3800785"/>
            <a:ext cx="1996561" cy="461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584200">
              <a:lnSpc>
                <a:spcPct val="100000"/>
              </a:lnSpc>
              <a:spcBef>
                <a:spcPts val="0"/>
              </a:spcBef>
              <a:defRPr sz="2400"/>
            </a:pPr>
            <a:r>
              <a:t>H</a:t>
            </a:r>
            <a:r>
              <a:rPr baseline="-5999"/>
              <a:t>x</a:t>
            </a:r>
            <a:r>
              <a:t> = 400 bar</a:t>
            </a:r>
          </a:p>
        </p:txBody>
      </p:sp>
      <p:pic>
        <p:nvPicPr>
          <p:cNvPr id="257" name="Image" descr="Image"/>
          <p:cNvPicPr>
            <a:picLocks noChangeAspect="1"/>
          </p:cNvPicPr>
          <p:nvPr/>
        </p:nvPicPr>
        <p:blipFill>
          <a:blip r:embed="rId3"/>
          <a:srcRect l="1097" t="3840" r="24114" b="744"/>
          <a:stretch>
            <a:fillRect/>
          </a:stretch>
        </p:blipFill>
        <p:spPr>
          <a:xfrm>
            <a:off x="5700745" y="2447528"/>
            <a:ext cx="6962081" cy="5804396"/>
          </a:xfrm>
          <a:prstGeom prst="rect">
            <a:avLst/>
          </a:prstGeom>
          <a:ln w="12700">
            <a:miter lim="400000"/>
          </a:ln>
        </p:spPr>
      </p:pic>
      <p:sp>
        <p:nvSpPr>
          <p:cNvPr id="258" name="Y"/>
          <p:cNvSpPr txBox="1"/>
          <p:nvPr/>
        </p:nvSpPr>
        <p:spPr>
          <a:xfrm>
            <a:off x="5183665" y="5323604"/>
            <a:ext cx="31760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400" b="1"/>
            </a:lvl1pPr>
          </a:lstStyle>
          <a:p>
            <a:r>
              <a:t>Y</a:t>
            </a:r>
          </a:p>
        </p:txBody>
      </p:sp>
      <p:sp>
        <p:nvSpPr>
          <p:cNvPr id="259" name="X"/>
          <p:cNvSpPr txBox="1"/>
          <p:nvPr/>
        </p:nvSpPr>
        <p:spPr>
          <a:xfrm>
            <a:off x="9146065" y="8261537"/>
            <a:ext cx="31760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400" b="1"/>
            </a:lvl1pPr>
          </a:lstStyle>
          <a:p>
            <a:r>
              <a:t>X</a:t>
            </a:r>
          </a:p>
        </p:txBody>
      </p:sp>
      <p:pic>
        <p:nvPicPr>
          <p:cNvPr id="260" name="MathTypeImage.pdf" descr="MathTypeImage.pd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117471" y="8606122"/>
            <a:ext cx="3168433" cy="945802"/>
          </a:xfrm>
          <a:prstGeom prst="rect">
            <a:avLst/>
          </a:prstGeom>
          <a:ln w="12700">
            <a:miter lim="400000"/>
          </a:ln>
        </p:spPr>
      </p:pic>
      <p:sp>
        <p:nvSpPr>
          <p:cNvPr id="261" name="m= 400/2 = 200"/>
          <p:cNvSpPr txBox="1"/>
          <p:nvPr/>
        </p:nvSpPr>
        <p:spPr>
          <a:xfrm>
            <a:off x="1192907" y="7884373"/>
            <a:ext cx="2282038" cy="4613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400"/>
            </a:lvl1pPr>
          </a:lstStyle>
          <a:p>
            <a:r>
              <a:t>m= 400/2 = 200</a:t>
            </a:r>
          </a:p>
        </p:txBody>
      </p:sp>
      <p:grpSp>
        <p:nvGrpSpPr>
          <p:cNvPr id="268" name="Group"/>
          <p:cNvGrpSpPr/>
          <p:nvPr/>
        </p:nvGrpSpPr>
        <p:grpSpPr>
          <a:xfrm>
            <a:off x="6035493" y="2954469"/>
            <a:ext cx="4289607" cy="5079637"/>
            <a:chOff x="91676" y="0"/>
            <a:chExt cx="4289606" cy="5079636"/>
          </a:xfrm>
        </p:grpSpPr>
        <p:sp>
          <p:nvSpPr>
            <p:cNvPr id="262" name="Rounded Rectangle"/>
            <p:cNvSpPr/>
            <p:nvPr/>
          </p:nvSpPr>
          <p:spPr>
            <a:xfrm>
              <a:off x="2717583" y="2125133"/>
              <a:ext cx="63501" cy="63501"/>
            </a:xfrm>
            <a:prstGeom prst="roundRect">
              <a:avLst>
                <a:gd name="adj" fmla="val 15000"/>
              </a:avLst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263" name="Rounded Rectangle"/>
            <p:cNvSpPr/>
            <p:nvPr/>
          </p:nvSpPr>
          <p:spPr>
            <a:xfrm>
              <a:off x="4317783" y="0"/>
              <a:ext cx="63501" cy="63500"/>
            </a:xfrm>
            <a:prstGeom prst="roundRect">
              <a:avLst>
                <a:gd name="adj" fmla="val 15000"/>
              </a:avLst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264" name="Rounded Rectangle"/>
            <p:cNvSpPr/>
            <p:nvPr/>
          </p:nvSpPr>
          <p:spPr>
            <a:xfrm>
              <a:off x="1125850" y="3903133"/>
              <a:ext cx="63501" cy="63501"/>
            </a:xfrm>
            <a:prstGeom prst="roundRect">
              <a:avLst>
                <a:gd name="adj" fmla="val 15000"/>
              </a:avLst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265" name="Line"/>
            <p:cNvSpPr/>
            <p:nvPr/>
          </p:nvSpPr>
          <p:spPr>
            <a:xfrm flipV="1">
              <a:off x="1092976" y="2024382"/>
              <a:ext cx="1780249" cy="1979988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266" name="Line"/>
            <p:cNvSpPr/>
            <p:nvPr/>
          </p:nvSpPr>
          <p:spPr>
            <a:xfrm flipV="1">
              <a:off x="2727042" y="386"/>
              <a:ext cx="1625800" cy="2200584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267" name="Line"/>
            <p:cNvSpPr/>
            <p:nvPr/>
          </p:nvSpPr>
          <p:spPr>
            <a:xfrm flipV="1">
              <a:off x="91676" y="3938388"/>
              <a:ext cx="1048115" cy="1141249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</p:grpSp>
      <p:sp>
        <p:nvSpPr>
          <p:cNvPr id="269" name="Exercise problem 3: concentrated gas absorption"/>
          <p:cNvSpPr txBox="1"/>
          <p:nvPr/>
        </p:nvSpPr>
        <p:spPr>
          <a:xfrm>
            <a:off x="200460" y="45065"/>
            <a:ext cx="12259470" cy="774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4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Exercise problem 3: concentrated gas absorption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" grpId="3" animBg="1" advAuto="0"/>
      <p:bldP spid="260" grpId="2" animBg="1" advAuto="0"/>
      <p:bldP spid="261" grpId="1" animBg="1" advAuto="0"/>
      <p:bldP spid="268" grpId="4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718440" y="9465733"/>
            <a:ext cx="227280" cy="324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6</a:t>
            </a:fld>
            <a:endParaRPr/>
          </a:p>
        </p:txBody>
      </p:sp>
      <p:pic>
        <p:nvPicPr>
          <p:cNvPr id="272" name="Image" descr="Image"/>
          <p:cNvPicPr>
            <a:picLocks noChangeAspect="1"/>
          </p:cNvPicPr>
          <p:nvPr/>
        </p:nvPicPr>
        <p:blipFill>
          <a:blip r:embed="rId2"/>
          <a:srcRect l="1097" t="3840" r="24114" b="744"/>
          <a:stretch>
            <a:fillRect/>
          </a:stretch>
        </p:blipFill>
        <p:spPr>
          <a:xfrm>
            <a:off x="2669678" y="2142728"/>
            <a:ext cx="6962082" cy="5804396"/>
          </a:xfrm>
          <a:prstGeom prst="rect">
            <a:avLst/>
          </a:prstGeom>
          <a:ln w="12700">
            <a:miter lim="400000"/>
          </a:ln>
        </p:spPr>
      </p:pic>
      <p:sp>
        <p:nvSpPr>
          <p:cNvPr id="273" name="Y"/>
          <p:cNvSpPr txBox="1"/>
          <p:nvPr/>
        </p:nvSpPr>
        <p:spPr>
          <a:xfrm>
            <a:off x="2152599" y="5018804"/>
            <a:ext cx="317602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400" b="1"/>
            </a:lvl1pPr>
          </a:lstStyle>
          <a:p>
            <a:r>
              <a:t>Y</a:t>
            </a:r>
          </a:p>
        </p:txBody>
      </p:sp>
      <p:sp>
        <p:nvSpPr>
          <p:cNvPr id="274" name="X"/>
          <p:cNvSpPr txBox="1"/>
          <p:nvPr/>
        </p:nvSpPr>
        <p:spPr>
          <a:xfrm>
            <a:off x="6114998" y="7956737"/>
            <a:ext cx="317603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400" b="1"/>
            </a:lvl1pPr>
          </a:lstStyle>
          <a:p>
            <a:r>
              <a:t>X</a:t>
            </a:r>
          </a:p>
        </p:txBody>
      </p:sp>
      <p:grpSp>
        <p:nvGrpSpPr>
          <p:cNvPr id="281" name="Group"/>
          <p:cNvGrpSpPr/>
          <p:nvPr/>
        </p:nvGrpSpPr>
        <p:grpSpPr>
          <a:xfrm>
            <a:off x="3004426" y="2649669"/>
            <a:ext cx="4289608" cy="5079637"/>
            <a:chOff x="91676" y="0"/>
            <a:chExt cx="4289606" cy="5079636"/>
          </a:xfrm>
        </p:grpSpPr>
        <p:sp>
          <p:nvSpPr>
            <p:cNvPr id="275" name="Rounded Rectangle"/>
            <p:cNvSpPr/>
            <p:nvPr/>
          </p:nvSpPr>
          <p:spPr>
            <a:xfrm>
              <a:off x="2717583" y="2125133"/>
              <a:ext cx="63501" cy="63501"/>
            </a:xfrm>
            <a:prstGeom prst="roundRect">
              <a:avLst>
                <a:gd name="adj" fmla="val 15000"/>
              </a:avLst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276" name="Rounded Rectangle"/>
            <p:cNvSpPr/>
            <p:nvPr/>
          </p:nvSpPr>
          <p:spPr>
            <a:xfrm>
              <a:off x="4317783" y="0"/>
              <a:ext cx="63501" cy="63500"/>
            </a:xfrm>
            <a:prstGeom prst="roundRect">
              <a:avLst>
                <a:gd name="adj" fmla="val 15000"/>
              </a:avLst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277" name="Rounded Rectangle"/>
            <p:cNvSpPr/>
            <p:nvPr/>
          </p:nvSpPr>
          <p:spPr>
            <a:xfrm>
              <a:off x="1125850" y="3903133"/>
              <a:ext cx="63501" cy="63501"/>
            </a:xfrm>
            <a:prstGeom prst="roundRect">
              <a:avLst>
                <a:gd name="adj" fmla="val 15000"/>
              </a:avLst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278" name="Line"/>
            <p:cNvSpPr/>
            <p:nvPr/>
          </p:nvSpPr>
          <p:spPr>
            <a:xfrm flipV="1">
              <a:off x="1092976" y="2024382"/>
              <a:ext cx="1780249" cy="1979988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279" name="Line"/>
            <p:cNvSpPr/>
            <p:nvPr/>
          </p:nvSpPr>
          <p:spPr>
            <a:xfrm flipV="1">
              <a:off x="2727042" y="386"/>
              <a:ext cx="1625800" cy="2200584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280" name="Line"/>
            <p:cNvSpPr/>
            <p:nvPr/>
          </p:nvSpPr>
          <p:spPr>
            <a:xfrm flipV="1">
              <a:off x="91676" y="3938388"/>
              <a:ext cx="1048115" cy="1141249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</p:grpSp>
      <p:pic>
        <p:nvPicPr>
          <p:cNvPr id="282" name="Group" descr="Grou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72323" y="498551"/>
            <a:ext cx="1419595" cy="768947"/>
          </a:xfrm>
          <a:prstGeom prst="rect">
            <a:avLst/>
          </a:prstGeom>
          <a:ln w="12700">
            <a:miter lim="400000"/>
          </a:ln>
        </p:spPr>
      </p:pic>
      <p:pic>
        <p:nvPicPr>
          <p:cNvPr id="283" name="MathTypeImage.pdf" descr="MathTypeImage.pd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493415" y="1464826"/>
            <a:ext cx="3134937" cy="768947"/>
          </a:xfrm>
          <a:prstGeom prst="rect">
            <a:avLst/>
          </a:prstGeom>
          <a:ln w="12700">
            <a:miter lim="400000"/>
          </a:ln>
        </p:spPr>
      </p:pic>
      <p:pic>
        <p:nvPicPr>
          <p:cNvPr id="284" name="Image" descr="Image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06616" y="445479"/>
            <a:ext cx="1845152" cy="2807838"/>
          </a:xfrm>
          <a:prstGeom prst="rect">
            <a:avLst/>
          </a:prstGeom>
          <a:ln w="12700">
            <a:miter lim="400000"/>
          </a:ln>
        </p:spPr>
      </p:pic>
      <p:pic>
        <p:nvPicPr>
          <p:cNvPr id="285" name="MathTypeImage.pdf" descr="MathTypeImage.pd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3837749" y="338759"/>
            <a:ext cx="2642022" cy="768947"/>
          </a:xfrm>
          <a:prstGeom prst="rect">
            <a:avLst/>
          </a:prstGeom>
          <a:ln w="12700">
            <a:miter lim="400000"/>
          </a:ln>
        </p:spPr>
      </p:pic>
      <p:sp>
        <p:nvSpPr>
          <p:cNvPr id="286" name="Line"/>
          <p:cNvSpPr/>
          <p:nvPr/>
        </p:nvSpPr>
        <p:spPr>
          <a:xfrm flipV="1">
            <a:off x="2904066" y="2766878"/>
            <a:ext cx="4334341" cy="4522922"/>
          </a:xfrm>
          <a:prstGeom prst="line">
            <a:avLst/>
          </a:prstGeom>
          <a:ln w="254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87" name="Line"/>
          <p:cNvSpPr/>
          <p:nvPr/>
        </p:nvSpPr>
        <p:spPr>
          <a:xfrm flipH="1">
            <a:off x="4955730" y="2556578"/>
            <a:ext cx="1" cy="5385511"/>
          </a:xfrm>
          <a:prstGeom prst="line">
            <a:avLst/>
          </a:prstGeom>
          <a:ln w="12700">
            <a:solidFill>
              <a:srgbClr val="000000"/>
            </a:solidFill>
            <a:prstDash val="sysDot"/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88" name="Line"/>
          <p:cNvSpPr/>
          <p:nvPr/>
        </p:nvSpPr>
        <p:spPr>
          <a:xfrm flipV="1">
            <a:off x="2990426" y="2294426"/>
            <a:ext cx="2349244" cy="4917261"/>
          </a:xfrm>
          <a:prstGeom prst="line">
            <a:avLst/>
          </a:prstGeom>
          <a:ln w="127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grpSp>
        <p:nvGrpSpPr>
          <p:cNvPr id="291" name="Group"/>
          <p:cNvGrpSpPr/>
          <p:nvPr/>
        </p:nvGrpSpPr>
        <p:grpSpPr>
          <a:xfrm>
            <a:off x="2342535" y="2848371"/>
            <a:ext cx="5150190" cy="450201"/>
            <a:chOff x="0" y="0"/>
            <a:chExt cx="5150189" cy="450199"/>
          </a:xfrm>
        </p:grpSpPr>
        <p:sp>
          <p:nvSpPr>
            <p:cNvPr id="289" name="Line"/>
            <p:cNvSpPr/>
            <p:nvPr/>
          </p:nvSpPr>
          <p:spPr>
            <a:xfrm>
              <a:off x="641964" y="225028"/>
              <a:ext cx="4508226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pic>
          <p:nvPicPr>
            <p:cNvPr id="290" name="MathTypeImage.pdf" descr="MathTypeImage.pdf"/>
            <p:cNvPicPr>
              <a:picLocks noChangeAspect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>
            <a:xfrm>
              <a:off x="0" y="0"/>
              <a:ext cx="450200" cy="4502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292" name="Line"/>
          <p:cNvSpPr/>
          <p:nvPr/>
        </p:nvSpPr>
        <p:spPr>
          <a:xfrm>
            <a:off x="3761128" y="5589796"/>
            <a:ext cx="1419594" cy="1"/>
          </a:xfrm>
          <a:prstGeom prst="line">
            <a:avLst/>
          </a:prstGeom>
          <a:ln w="12700">
            <a:solidFill>
              <a:srgbClr val="000000"/>
            </a:solidFill>
            <a:prstDash val="sysDot"/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93" name="Line"/>
          <p:cNvSpPr/>
          <p:nvPr/>
        </p:nvSpPr>
        <p:spPr>
          <a:xfrm>
            <a:off x="3773290" y="5344033"/>
            <a:ext cx="1" cy="1606369"/>
          </a:xfrm>
          <a:prstGeom prst="line">
            <a:avLst/>
          </a:prstGeom>
          <a:ln w="12700">
            <a:solidFill>
              <a:srgbClr val="000000"/>
            </a:solidFill>
            <a:prstDash val="sysDot"/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94" name="Line"/>
          <p:cNvSpPr/>
          <p:nvPr/>
        </p:nvSpPr>
        <p:spPr>
          <a:xfrm>
            <a:off x="3078649" y="6902764"/>
            <a:ext cx="812491" cy="1"/>
          </a:xfrm>
          <a:prstGeom prst="line">
            <a:avLst/>
          </a:prstGeom>
          <a:ln w="12700">
            <a:solidFill>
              <a:srgbClr val="000000"/>
            </a:solidFill>
            <a:prstDash val="sysDot"/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95" name="Line"/>
          <p:cNvSpPr/>
          <p:nvPr/>
        </p:nvSpPr>
        <p:spPr>
          <a:xfrm>
            <a:off x="3145789" y="6776187"/>
            <a:ext cx="1" cy="897628"/>
          </a:xfrm>
          <a:prstGeom prst="line">
            <a:avLst/>
          </a:prstGeom>
          <a:ln w="12700">
            <a:solidFill>
              <a:srgbClr val="000000"/>
            </a:solidFill>
            <a:prstDash val="sysDot"/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96" name="number of stages = 3"/>
          <p:cNvSpPr txBox="1"/>
          <p:nvPr/>
        </p:nvSpPr>
        <p:spPr>
          <a:xfrm>
            <a:off x="1516938" y="8512485"/>
            <a:ext cx="3181504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400" b="1"/>
            </a:lvl1pPr>
          </a:lstStyle>
          <a:p>
            <a:r>
              <a:t>number of stages = 3</a:t>
            </a:r>
          </a:p>
        </p:txBody>
      </p:sp>
      <p:grpSp>
        <p:nvGrpSpPr>
          <p:cNvPr id="300" name="Group"/>
          <p:cNvGrpSpPr/>
          <p:nvPr/>
        </p:nvGrpSpPr>
        <p:grpSpPr>
          <a:xfrm>
            <a:off x="9474250" y="3845541"/>
            <a:ext cx="3306991" cy="583597"/>
            <a:chOff x="0" y="0"/>
            <a:chExt cx="3306990" cy="583596"/>
          </a:xfrm>
        </p:grpSpPr>
        <p:pic>
          <p:nvPicPr>
            <p:cNvPr id="297" name="MathTypeImage.pdf" descr="MathTypeImage.pdf"/>
            <p:cNvPicPr>
              <a:picLocks noChangeAspect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>
            <a:xfrm>
              <a:off x="172242" y="0"/>
              <a:ext cx="3134749" cy="58359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98" name="Rectangle"/>
            <p:cNvSpPr/>
            <p:nvPr/>
          </p:nvSpPr>
          <p:spPr>
            <a:xfrm>
              <a:off x="130912" y="85108"/>
              <a:ext cx="453238" cy="498299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4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99" name="Equation"/>
                <p:cNvSpPr txBox="1"/>
                <p:nvPr/>
              </p:nvSpPr>
              <p:spPr>
                <a:xfrm>
                  <a:off x="0" y="112050"/>
                  <a:ext cx="466669" cy="47135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none" lIns="0" tIns="0" rIns="0" bIns="0">
                  <a:spAutoFit/>
                </a:bodyPr>
                <a:lstStyle/>
                <a:p>
                  <a:pPr defTabSz="914400" latinLnBrk="1">
                    <a:lnSpc>
                      <a:spcPct val="100000"/>
                    </a:lnSpc>
                    <a:spcBef>
                      <a:spcPts val="0"/>
                    </a:spcBef>
                    <a:defRPr sz="18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sz="15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sz="15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sz="15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sz="15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sz="15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sz="15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𝑚𝑖𝑛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sz="15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sz="15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</m:e>
                              <m:sub>
                                <m:r>
                                  <a:rPr sz="15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sz="1500"/>
                </a:p>
              </p:txBody>
            </p:sp>
          </mc:Choice>
          <mc:Fallback>
            <p:sp>
              <p:nvSpPr>
                <p:cNvPr id="299" name="Equation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0" y="112050"/>
                  <a:ext cx="466669" cy="471357"/>
                </a:xfrm>
                <a:prstGeom prst="rect">
                  <a:avLst/>
                </a:prstGeom>
                <a:blipFill>
                  <a:blip r:embed="rId9"/>
                  <a:stretch>
                    <a:fillRect l="-13158" r="-13158" b="-10526"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01" name="Equation"/>
              <p:cNvSpPr txBox="1"/>
              <p:nvPr/>
            </p:nvSpPr>
            <p:spPr>
              <a:xfrm>
                <a:off x="9831137" y="5018804"/>
                <a:ext cx="2343937" cy="597052"/>
              </a:xfrm>
              <a:prstGeom prst="rect">
                <a:avLst/>
              </a:prstGeom>
              <a:ln w="12700">
                <a:miter lim="400000"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latinLnBrk="1">
                  <a:lnSpc>
                    <a:spcPct val="100000"/>
                  </a:lnSpc>
                  <a:spcBef>
                    <a:spcPts val="0"/>
                  </a:spcBef>
                  <a:defRPr sz="1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den>
                      </m:f>
                      <m:r>
                        <a:rPr sz="1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f>
                        <m:fPr>
                          <m:ctrlPr>
                            <a:rPr sz="19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𝑚𝑖𝑛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sz="19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den>
                      </m:f>
                      <m:r>
                        <a:rPr sz="1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=421.6</m:t>
                      </m:r>
                    </m:oMath>
                  </m:oMathPara>
                </a14:m>
                <a:endParaRPr sz="1900"/>
              </a:p>
            </p:txBody>
          </p:sp>
        </mc:Choice>
        <mc:Fallback>
          <p:sp>
            <p:nvSpPr>
              <p:cNvPr id="301" name="Equation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1137" y="5018804"/>
                <a:ext cx="2343937" cy="597052"/>
              </a:xfrm>
              <a:prstGeom prst="rect">
                <a:avLst/>
              </a:prstGeom>
              <a:blipFill>
                <a:blip r:embed="rId10"/>
                <a:stretch>
                  <a:fillRect l="-2703" r="-2162" b="-10417"/>
                </a:stretch>
              </a:blipFill>
              <a:ln w="12700">
                <a:miter lim="400000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" grpId="2" animBg="1" advAuto="0"/>
      <p:bldP spid="285" grpId="1" animBg="1" advAuto="0"/>
      <p:bldP spid="286" grpId="4" animBg="1" advAuto="0"/>
      <p:bldP spid="291" grpId="3" animBg="1" advAuto="0"/>
      <p:bldP spid="296" grpId="5" animBg="1" advAuto="0"/>
      <p:bldP spid="300" grpId="6" animBg="1" advAuto="0"/>
    </p:bldLst>
  </p:timing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1733930" rtl="0" fontAlgn="auto" latinLnBrk="0" hangingPunct="0">
          <a:lnSpc>
            <a:spcPct val="90000"/>
          </a:lnSpc>
          <a:spcBef>
            <a:spcPts val="32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1733930" rtl="0" fontAlgn="auto" latinLnBrk="0" hangingPunct="0">
          <a:lnSpc>
            <a:spcPct val="90000"/>
          </a:lnSpc>
          <a:spcBef>
            <a:spcPts val="32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380</Words>
  <Application>Microsoft Macintosh PowerPoint</Application>
  <PresentationFormat>Custom</PresentationFormat>
  <Paragraphs>77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Cambria Math</vt:lpstr>
      <vt:lpstr>Helvetica Light</vt:lpstr>
      <vt:lpstr>Helvetica Neue</vt:lpstr>
      <vt:lpstr>Helvetica Neue Light</vt:lpstr>
      <vt:lpstr>Helvetica Neue Medium</vt:lpstr>
      <vt:lpstr>21_BasicWhite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Nadim Khalife</cp:lastModifiedBy>
  <cp:revision>1</cp:revision>
  <dcterms:modified xsi:type="dcterms:W3CDTF">2025-04-30T09:40:23Z</dcterms:modified>
</cp:coreProperties>
</file>